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21"/>
  </p:notesMasterIdLst>
  <p:sldIdLst>
    <p:sldId id="256" r:id="rId2"/>
    <p:sldId id="276" r:id="rId3"/>
    <p:sldId id="260" r:id="rId4"/>
    <p:sldId id="258" r:id="rId5"/>
    <p:sldId id="261" r:id="rId6"/>
    <p:sldId id="263" r:id="rId7"/>
    <p:sldId id="259" r:id="rId8"/>
    <p:sldId id="262" r:id="rId9"/>
    <p:sldId id="268" r:id="rId10"/>
    <p:sldId id="269" r:id="rId11"/>
    <p:sldId id="270" r:id="rId12"/>
    <p:sldId id="272" r:id="rId13"/>
    <p:sldId id="264" r:id="rId14"/>
    <p:sldId id="265" r:id="rId15"/>
    <p:sldId id="266" r:id="rId16"/>
    <p:sldId id="277" r:id="rId17"/>
    <p:sldId id="267" r:id="rId18"/>
    <p:sldId id="275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er, Richard J" initials="MRJ" lastIdx="1" clrIdx="0">
    <p:extLst>
      <p:ext uri="{19B8F6BF-5375-455C-9EA6-DF929625EA0E}">
        <p15:presenceInfo xmlns:p15="http://schemas.microsoft.com/office/powerpoint/2012/main" userId="S::r984m809@home.ku.edu::260e68fb-aeed-4726-bca9-64c6ff8fb8c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341"/>
  </p:normalViewPr>
  <p:slideViewPr>
    <p:cSldViewPr snapToGrid="0" snapToObjects="1">
      <p:cViewPr varScale="1">
        <p:scale>
          <a:sx n="82" d="100"/>
          <a:sy n="82" d="100"/>
        </p:scale>
        <p:origin x="16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E2289-1C32-8146-8689-B8412D73ACDE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9B7BE-120B-2F48-BE7D-AE6ED9933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00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UHE </a:t>
            </a:r>
            <a:r>
              <a:rPr lang="en-US" b="1" dirty="0"/>
              <a:t>≥</a:t>
            </a:r>
            <a:r>
              <a:rPr lang="en-US" dirty="0"/>
              <a:t> 10</a:t>
            </a:r>
            <a:r>
              <a:rPr lang="en-US" baseline="30000" dirty="0"/>
              <a:t>16</a:t>
            </a:r>
            <a:r>
              <a:rPr lang="en-US" dirty="0"/>
              <a:t> eV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9B7BE-120B-2F48-BE7D-AE6ED99337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integrating current toroid (ICT) which gave a precise measurement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charge in each bunch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9B7BE-120B-2F48-BE7D-AE6ED99337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19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9B7BE-120B-2F48-BE7D-AE6ED99337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6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Parker-Palpatine Conjunctive Power Principle: With unlimited power comes unlimited responsibility.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9B7BE-120B-2F48-BE7D-AE6ED99337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0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4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0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1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0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7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3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4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340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19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2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0832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33B1-0BB6-C846-BD8F-B34C0D2E4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0332" y="696043"/>
            <a:ext cx="3659246" cy="2850319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Detecting Neutrinos via active radar sensor arrays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FC3EF-2131-6844-80E9-83142DB64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849" y="3546362"/>
            <a:ext cx="3659246" cy="1218481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rgbClr val="FFFFFF"/>
                </a:solidFill>
              </a:rPr>
              <a:t>Richard Moser,</a:t>
            </a:r>
          </a:p>
          <a:p>
            <a:r>
              <a:rPr lang="en-US" sz="2400" cap="none" dirty="0">
                <a:solidFill>
                  <a:srgbClr val="FFFFFF"/>
                </a:solidFill>
              </a:rPr>
              <a:t>The University of Kansas</a:t>
            </a:r>
          </a:p>
        </p:txBody>
      </p:sp>
      <p:pic>
        <p:nvPicPr>
          <p:cNvPr id="20" name="Picture 3" descr="Rainbow abstract fiber optics">
            <a:extLst>
              <a:ext uri="{FF2B5EF4-FFF2-40B4-BE49-F238E27FC236}">
                <a16:creationId xmlns:a16="http://schemas.microsoft.com/office/drawing/2014/main" id="{DB647E64-341D-464B-A456-C249D375B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3" r="16964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85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B479-BBFD-9941-87BC-ACAD9535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detector</a:t>
            </a:r>
          </a:p>
        </p:txBody>
      </p:sp>
      <p:pic>
        <p:nvPicPr>
          <p:cNvPr id="5" name="Content Placeholder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0C2EEA4A-899B-8F46-B899-1551511C7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6050" y="1411071"/>
            <a:ext cx="6659900" cy="5446929"/>
          </a:xfrm>
        </p:spPr>
      </p:pic>
    </p:spTree>
    <p:extLst>
      <p:ext uri="{BB962C8B-B14F-4D97-AF65-F5344CB8AC3E}">
        <p14:creationId xmlns:p14="http://schemas.microsoft.com/office/powerpoint/2010/main" val="416127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0B52-742E-C94E-96BD-AFC5F4B2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array 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4A0C-8E42-2B43-B27A-F7F9E48BC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580C9-068A-6D41-B437-4F8AF5F4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99" y="1371600"/>
            <a:ext cx="686298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2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6664-DE32-714A-8ED3-7EC36995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4B7B9-F527-494F-A3D5-AAD774AB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100 kW is the TX power of your average FM Radio station</a:t>
            </a:r>
          </a:p>
          <a:p>
            <a:r>
              <a:rPr lang="en-US" dirty="0"/>
              <a:t>Summer power: Solar (?)</a:t>
            </a:r>
          </a:p>
          <a:p>
            <a:pPr lvl="1"/>
            <a:r>
              <a:rPr lang="en-US" dirty="0"/>
              <a:t>A standard 100kw solar system is $130k to $200k</a:t>
            </a:r>
          </a:p>
          <a:p>
            <a:pPr lvl="1"/>
            <a:r>
              <a:rPr lang="en-US" dirty="0"/>
              <a:t>Snow build up on panels?</a:t>
            </a:r>
          </a:p>
          <a:p>
            <a:r>
              <a:rPr lang="en-US" dirty="0"/>
              <a:t>Winter Power: Wind (?)</a:t>
            </a:r>
          </a:p>
          <a:p>
            <a:pPr lvl="1"/>
            <a:r>
              <a:rPr lang="en-US" dirty="0"/>
              <a:t>a standard 100 kW wind turbine costs about $50k but I would *assume* several smaller modified (cold ready) turbines would be used</a:t>
            </a:r>
          </a:p>
          <a:p>
            <a:pPr lvl="1"/>
            <a:r>
              <a:rPr lang="en-US" dirty="0"/>
              <a:t>Maintenance?</a:t>
            </a:r>
          </a:p>
        </p:txBody>
      </p:sp>
    </p:spTree>
    <p:extLst>
      <p:ext uri="{BB962C8B-B14F-4D97-AF65-F5344CB8AC3E}">
        <p14:creationId xmlns:p14="http://schemas.microsoft.com/office/powerpoint/2010/main" val="42553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6410-2736-434A-85FB-61073678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may ask yourself: Well, how do we get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9421-CF5E-3A45-A572-A09F349F6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err="1"/>
              <a:t>RadioScatter</a:t>
            </a:r>
            <a:endParaRPr lang="en-US" dirty="0"/>
          </a:p>
          <a:p>
            <a:r>
              <a:rPr lang="en-US" dirty="0"/>
              <a:t>Used to simulate incident RF Radiation from a particle shower and scattered signal</a:t>
            </a:r>
          </a:p>
          <a:p>
            <a:r>
              <a:rPr lang="en-US" dirty="0"/>
              <a:t>Calculates with regard to and allows testing of:</a:t>
            </a:r>
          </a:p>
          <a:p>
            <a:pPr lvl="1"/>
            <a:r>
              <a:rPr lang="en-US" dirty="0"/>
              <a:t>TX &amp; RX geometries</a:t>
            </a:r>
          </a:p>
          <a:p>
            <a:pPr lvl="1"/>
            <a:r>
              <a:rPr lang="en-US" dirty="0"/>
              <a:t>Antenna gain</a:t>
            </a:r>
          </a:p>
          <a:p>
            <a:pPr lvl="1"/>
            <a:r>
              <a:rPr lang="en-US" dirty="0"/>
              <a:t>Refraction properties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8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E50-475D-7D44-BB37-D163371C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RadioScatter</a:t>
            </a:r>
            <a:r>
              <a:rPr lang="en-US" dirty="0"/>
              <a:t> to simulate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50013-CE10-E946-946F-480EC911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4086DBF-C705-0E4E-958C-23D14FA52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" t="-1" r="16" b="4449"/>
          <a:stretch/>
        </p:blipFill>
        <p:spPr>
          <a:xfrm>
            <a:off x="2773597" y="1907783"/>
            <a:ext cx="7184789" cy="4480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FCA38-56B2-F545-B6D7-40D7371F15AF}"/>
              </a:ext>
            </a:extLst>
          </p:cNvPr>
          <p:cNvSpPr txBox="1"/>
          <p:nvPr/>
        </p:nvSpPr>
        <p:spPr>
          <a:xfrm>
            <a:off x="4312289" y="1584618"/>
            <a:ext cx="5646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./</a:t>
            </a:r>
            <a:r>
              <a:rPr lang="en-US" sz="1200" dirty="0" err="1"/>
              <a:t>scatterFromCascade</a:t>
            </a:r>
            <a:r>
              <a:rPr lang="en-US" sz="1200" dirty="0"/>
              <a:t> &lt;plasma lifetime [ns]&gt; &lt;frequency [GHz]&gt; &lt;</a:t>
            </a:r>
            <a:r>
              <a:rPr lang="en-US" sz="1200" dirty="0" err="1"/>
              <a:t>tx</a:t>
            </a:r>
            <a:r>
              <a:rPr lang="en-US" sz="1200" dirty="0"/>
              <a:t> power [W]&gt;</a:t>
            </a:r>
          </a:p>
          <a:p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7362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B8FD7-B570-F241-BDF2-72A24CDE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ROOT to look at the result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8760A0F-F023-9D45-B9E5-79B7A613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99" y="2706688"/>
            <a:ext cx="7048500" cy="2451100"/>
          </a:xfrm>
          <a:prstGeom prst="rect">
            <a:avLst/>
          </a:prstGeom>
        </p:spPr>
      </p:pic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A170651A-1182-0044-9169-00BC2C7E7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859" y="1096115"/>
            <a:ext cx="11394282" cy="6651560"/>
          </a:xfrm>
        </p:spPr>
      </p:pic>
    </p:spTree>
    <p:extLst>
      <p:ext uri="{BB962C8B-B14F-4D97-AF65-F5344CB8AC3E}">
        <p14:creationId xmlns:p14="http://schemas.microsoft.com/office/powerpoint/2010/main" val="290047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F5E95-CD52-A948-921A-798395F5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1BC5D362-FACB-6541-B12C-D6DE8F2BE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2700" y="3898900"/>
            <a:ext cx="4546600" cy="2933700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6A5E0F7-1048-884A-B940-60086B8BB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965200"/>
            <a:ext cx="4546600" cy="29337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CE05040-34AD-FD49-B45A-6037994D8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04" y="965200"/>
            <a:ext cx="4546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9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4C6A-1AD3-4346-A0BB-0991DAF1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path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3D40B-FD40-FD44-8199-07383A4A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GEANT4 simulations of </a:t>
            </a:r>
            <a:r>
              <a:rPr lang="en-US" dirty="0" err="1"/>
              <a:t>RadioScatter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Should work with stock </a:t>
            </a:r>
            <a:r>
              <a:rPr lang="en-US" dirty="0" err="1"/>
              <a:t>RadioScatter</a:t>
            </a:r>
            <a:r>
              <a:rPr lang="en-US" dirty="0"/>
              <a:t> program, I just haven’t made it that far</a:t>
            </a:r>
          </a:p>
          <a:p>
            <a:r>
              <a:rPr lang="en-US" dirty="0"/>
              <a:t>Dissecting the ROOT files and </a:t>
            </a:r>
            <a:r>
              <a:rPr lang="en-US" dirty="0" err="1"/>
              <a:t>RadioScatter</a:t>
            </a:r>
            <a:r>
              <a:rPr lang="en-US" dirty="0"/>
              <a:t> program code</a:t>
            </a:r>
          </a:p>
        </p:txBody>
      </p:sp>
    </p:spTree>
    <p:extLst>
      <p:ext uri="{BB962C8B-B14F-4D97-AF65-F5344CB8AC3E}">
        <p14:creationId xmlns:p14="http://schemas.microsoft.com/office/powerpoint/2010/main" val="168041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2A0A-C482-924A-A441-307DBF63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Info, data, chart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E6859-9ACF-DE4D-A1CB-5400475F4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en-US" b="1" dirty="0"/>
              <a:t>Particle-level model for radar based detection of high-energy neutrino cascades</a:t>
            </a:r>
          </a:p>
          <a:p>
            <a:pPr lvl="1"/>
            <a:r>
              <a:rPr lang="en-US" dirty="0"/>
              <a:t>S Prohira, D Besson: 2017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/abs/1710.02883</a:t>
            </a:r>
          </a:p>
          <a:p>
            <a:r>
              <a:rPr lang="en-US" b="1" dirty="0"/>
              <a:t>Observation of Radar Echoes From High-Energy Particle Cascades</a:t>
            </a:r>
          </a:p>
          <a:p>
            <a:pPr lvl="1"/>
            <a:r>
              <a:rPr lang="en-US" dirty="0"/>
              <a:t>S. </a:t>
            </a:r>
            <a:r>
              <a:rPr lang="en-US" dirty="0" err="1"/>
              <a:t>Prohira</a:t>
            </a:r>
            <a:r>
              <a:rPr lang="en-US" dirty="0"/>
              <a:t>, K.D. de Vries, P. Allison, J. Beatty, D. Besson, A. Connolly, N. van </a:t>
            </a:r>
            <a:r>
              <a:rPr lang="en-US" dirty="0" err="1"/>
              <a:t>Eijndhoven</a:t>
            </a:r>
            <a:r>
              <a:rPr lang="en-US" dirty="0"/>
              <a:t>, C. Hast, C.-Y </a:t>
            </a:r>
            <a:r>
              <a:rPr lang="en-US" dirty="0" err="1"/>
              <a:t>Kuo</a:t>
            </a:r>
            <a:r>
              <a:rPr lang="en-US" dirty="0"/>
              <a:t>, U.A. Latif, T. </a:t>
            </a:r>
            <a:r>
              <a:rPr lang="en-US" dirty="0" err="1"/>
              <a:t>Meures</a:t>
            </a:r>
            <a:r>
              <a:rPr lang="en-US" dirty="0"/>
              <a:t>, J. Nam, A. </a:t>
            </a:r>
            <a:r>
              <a:rPr lang="en-US" dirty="0" err="1"/>
              <a:t>Nozdrina</a:t>
            </a:r>
            <a:r>
              <a:rPr lang="en-US" dirty="0"/>
              <a:t>, J.P. Ralston, Z. </a:t>
            </a:r>
            <a:r>
              <a:rPr lang="en-US" dirty="0" err="1"/>
              <a:t>Riesen</a:t>
            </a:r>
            <a:r>
              <a:rPr lang="en-US" dirty="0"/>
              <a:t>, C. </a:t>
            </a:r>
            <a:r>
              <a:rPr lang="en-US" dirty="0" err="1"/>
              <a:t>Sbrocco</a:t>
            </a:r>
            <a:r>
              <a:rPr lang="en-US" dirty="0"/>
              <a:t>, J. Torres, S. </a:t>
            </a:r>
            <a:r>
              <a:rPr lang="en-US" dirty="0" err="1"/>
              <a:t>Wissel</a:t>
            </a:r>
            <a:r>
              <a:rPr lang="en-US" dirty="0"/>
              <a:t>: 2019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/abs/1910.12830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4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598B-02E1-824A-B2E5-A593C7BE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Questions, Critiques, Complaints?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BEC2-2F02-534B-838D-015D02278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86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4353-4F6B-A44D-8241-0FF6F6BD5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UHE neutrinos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D6483-5577-B743-A6EB-74166DCEC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UHE </a:t>
            </a:r>
            <a:r>
              <a:rPr lang="en-US" b="1" dirty="0"/>
              <a:t>≥</a:t>
            </a:r>
            <a:r>
              <a:rPr lang="en-US" dirty="0"/>
              <a:t> 10</a:t>
            </a:r>
            <a:r>
              <a:rPr lang="en-US" baseline="30000" dirty="0"/>
              <a:t>16</a:t>
            </a:r>
            <a:r>
              <a:rPr lang="en-US" dirty="0"/>
              <a:t> 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6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8583A04-CC47-6647-9366-F905BF144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9779" y="0"/>
            <a:ext cx="10192441" cy="6858000"/>
          </a:xfr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D6472FB-3759-9F42-9980-4848428C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79" y="0"/>
            <a:ext cx="10192441" cy="68580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4029D9B-8C4C-8448-937D-F59F971FC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79" y="0"/>
            <a:ext cx="10192441" cy="685800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FB2BA6D-3600-954F-948C-0BF960E1E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79" y="0"/>
            <a:ext cx="10192441" cy="685800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CB7D54D2-BA96-4E40-B596-1C4AFC92AD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79" y="0"/>
            <a:ext cx="10192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8A7533-26CC-1C44-8E7E-67D54D8FF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05"/>
          <a:stretch/>
        </p:blipFill>
        <p:spPr>
          <a:xfrm>
            <a:off x="2132058" y="1885285"/>
            <a:ext cx="8128000" cy="3721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E503F3-6F74-5B42-8B13-253F823F1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case for active radar emission based neutrino detection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BBE9-0F7F-EE4A-ACCD-E66CA9AFA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074" y="4665644"/>
            <a:ext cx="6363798" cy="2476500"/>
          </a:xfrm>
        </p:spPr>
        <p:txBody>
          <a:bodyPr>
            <a:normAutofit/>
          </a:bodyPr>
          <a:lstStyle/>
          <a:p>
            <a:r>
              <a:rPr lang="en-US" sz="2400" dirty="0"/>
              <a:t>“Sir, you were going 6.706e8 in a 35” </a:t>
            </a:r>
          </a:p>
        </p:txBody>
      </p:sp>
    </p:spTree>
    <p:extLst>
      <p:ext uri="{BB962C8B-B14F-4D97-AF65-F5344CB8AC3E}">
        <p14:creationId xmlns:p14="http://schemas.microsoft.com/office/powerpoint/2010/main" val="261634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5FA7-762A-DA4E-AD2C-3DE36107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- </a:t>
            </a:r>
            <a:r>
              <a:rPr lang="en-US" dirty="0" err="1"/>
              <a:t>RAdio</a:t>
            </a:r>
            <a:r>
              <a:rPr lang="en-US" dirty="0"/>
              <a:t> Detection And Ranging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922F6C-426B-BB40-B8DF-822E4ECA4419}"/>
              </a:ext>
            </a:extLst>
          </p:cNvPr>
          <p:cNvSpPr txBox="1">
            <a:spLocks/>
          </p:cNvSpPr>
          <p:nvPr/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Requirements: Transmitter (TX), target, receiver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821967E-A1F9-DB4E-9AD7-1C6E527FD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8378" y="2052116"/>
            <a:ext cx="7958331" cy="4244443"/>
          </a:xfrm>
        </p:spPr>
      </p:pic>
    </p:spTree>
    <p:extLst>
      <p:ext uri="{BB962C8B-B14F-4D97-AF65-F5344CB8AC3E}">
        <p14:creationId xmlns:p14="http://schemas.microsoft.com/office/powerpoint/2010/main" val="1019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D101-8836-3249-B0CA-843D0541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Neutrino Particle Shower Plasma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26FB1-E8AF-7740-917D-3C99477DC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60" indent="0">
              <a:buNone/>
            </a:pPr>
            <a:r>
              <a:rPr lang="en-US" dirty="0"/>
              <a:t>“As these shower particles traverse the interaction medium, they eject cold ionization electrons from atoms in the bulk, forming a tenuous particle-shower plasma (PSP), distinct from the energetic shower front particles responsible for ionization. For high incident particle energies (E</a:t>
            </a:r>
            <a:r>
              <a:rPr lang="en-US" b="1" dirty="0"/>
              <a:t> ≥ </a:t>
            </a:r>
            <a:r>
              <a:rPr lang="en-US" dirty="0"/>
              <a:t>1 </a:t>
            </a:r>
            <a:r>
              <a:rPr lang="en-US" dirty="0" err="1"/>
              <a:t>PeV</a:t>
            </a:r>
            <a:r>
              <a:rPr lang="en-US" dirty="0"/>
              <a:t>, consistent with, and beyond, the experimental reach of the IceCube[1] experiment), this plasma will become dense enough to reflect incident radio-frequency (RF) radiation”</a:t>
            </a:r>
          </a:p>
          <a:p>
            <a:pPr marL="616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61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4ACC-55E0-1449-9EC5-916C914C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Data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5E473A-C885-0A42-A9EB-65A619EED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9437" y="1432711"/>
            <a:ext cx="4014788" cy="5236637"/>
          </a:xfrm>
        </p:spPr>
        <p:txBody>
          <a:bodyPr>
            <a:normAutofit lnSpcReduction="10000"/>
          </a:bodyPr>
          <a:lstStyle/>
          <a:p>
            <a:pPr marL="6160" indent="0">
              <a:buNone/>
            </a:pPr>
            <a:r>
              <a:rPr lang="en-US" dirty="0"/>
              <a:t>Conducted at SLAC in May and October 2018</a:t>
            </a:r>
          </a:p>
          <a:p>
            <a:pPr marL="6160" indent="0">
              <a:buNone/>
            </a:pPr>
            <a:r>
              <a:rPr lang="en-US" dirty="0"/>
              <a:t>“We broadcast </a:t>
            </a:r>
            <a:r>
              <a:rPr lang="en-US" b="1" dirty="0"/>
              <a:t>CW</a:t>
            </a:r>
            <a:r>
              <a:rPr lang="en-US" dirty="0"/>
              <a:t> radio at a range of frequencies between 1 and 2.1 GHz and a range of amplitudes, using a signal generator, 50Wpower amplifier, and transmitting antenna (TX) toward a target of high-density polyethylene (HDPE), into which the electron beam was directed. Receiving antennas (RX) were also directed at this target to measure the radar reflection.”</a:t>
            </a:r>
          </a:p>
          <a:p>
            <a:pPr marL="6160" indent="0">
              <a:buNone/>
            </a:pPr>
            <a:endParaRPr lang="en-US" dirty="0"/>
          </a:p>
        </p:txBody>
      </p:sp>
      <p:pic>
        <p:nvPicPr>
          <p:cNvPr id="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16D91F5-05B0-E042-8A75-4202B671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04" y="1432711"/>
            <a:ext cx="5729142" cy="52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1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F8DE-A6DD-854C-8DAA-914AEF232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active emission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2593D-4D47-B944-B8F9-89B73273E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en-US" dirty="0"/>
              <a:t>RX signal strength scales with TX signal power, not just particle energy</a:t>
            </a:r>
          </a:p>
          <a:p>
            <a:r>
              <a:rPr lang="en-US" dirty="0"/>
              <a:t>Detection outside of the cone</a:t>
            </a:r>
          </a:p>
          <a:p>
            <a:pPr lvl="1"/>
            <a:r>
              <a:rPr lang="en-US" dirty="0"/>
              <a:t>The “plane” doesn’t have to hit the RX for the RX to see it</a:t>
            </a:r>
          </a:p>
          <a:p>
            <a:r>
              <a:rPr lang="en-US" dirty="0"/>
              <a:t>Greater detection range = lower sensor density = larger array</a:t>
            </a:r>
          </a:p>
          <a:p>
            <a:r>
              <a:rPr lang="en-US" dirty="0"/>
              <a:t>Better anthropogenic and background noise rejection</a:t>
            </a:r>
          </a:p>
          <a:p>
            <a:pPr lvl="1"/>
            <a:r>
              <a:rPr lang="en-US" dirty="0"/>
              <a:t>Received signal should closely match transmitted signal</a:t>
            </a:r>
          </a:p>
          <a:p>
            <a:pPr lvl="2"/>
            <a:r>
              <a:rPr lang="en-US" dirty="0"/>
              <a:t>Continuous CW pulse – from TX in shadow zone (?)</a:t>
            </a:r>
          </a:p>
          <a:p>
            <a:r>
              <a:rPr lang="en-US" dirty="0"/>
              <a:t>Active detection sensitivity should peak in the 10-100PeV range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6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1CE8-CC6A-7241-B4E5-E94F63BD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69DC787-AA4F-7E44-A690-0F8721FAE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033" y="2052638"/>
            <a:ext cx="5940871" cy="3997325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E9B9DE9-6D73-204B-857D-1F292060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79" y="0"/>
            <a:ext cx="10192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274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{F8AAC70A-1725-134E-86B0-8D23210EA8BE}tf16401378</Template>
  <TotalTime>2318</TotalTime>
  <Words>658</Words>
  <Application>Microsoft Macintosh PowerPoint</Application>
  <PresentationFormat>Widescreen</PresentationFormat>
  <Paragraphs>69</Paragraphs>
  <Slides>19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MS Shell Dlg 2</vt:lpstr>
      <vt:lpstr>Wingdings</vt:lpstr>
      <vt:lpstr>Wingdings 3</vt:lpstr>
      <vt:lpstr>Madison</vt:lpstr>
      <vt:lpstr>Detecting Neutrinos via active radar sensor arrays</vt:lpstr>
      <vt:lpstr>UHE neutrinos</vt:lpstr>
      <vt:lpstr>PowerPoint Presentation</vt:lpstr>
      <vt:lpstr>The case for active radar emission based neutrino detection methods</vt:lpstr>
      <vt:lpstr>RADAR - RAdio Detection And Ranging</vt:lpstr>
      <vt:lpstr>Neutrino Particle Shower Plasma</vt:lpstr>
      <vt:lpstr>Experimental Data</vt:lpstr>
      <vt:lpstr>Advantages of active emission</vt:lpstr>
      <vt:lpstr>PowerPoint Presentation</vt:lpstr>
      <vt:lpstr>Example detector</vt:lpstr>
      <vt:lpstr>Effective array volume</vt:lpstr>
      <vt:lpstr>Power</vt:lpstr>
      <vt:lpstr>You may ask yourself: Well, how do we get there?</vt:lpstr>
      <vt:lpstr>Using RadioScatter to simulate an event</vt:lpstr>
      <vt:lpstr>Using ROOT to look at the result</vt:lpstr>
      <vt:lpstr>PowerPoint Presentation</vt:lpstr>
      <vt:lpstr>The path forward</vt:lpstr>
      <vt:lpstr>Info, data, chart sources</vt:lpstr>
      <vt:lpstr>Questions, Critiques, Complaints?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Neutrinos via active radar sensor arrays</dc:title>
  <dc:creator>Moser, Richard J</dc:creator>
  <cp:lastModifiedBy>Moser, Richard J</cp:lastModifiedBy>
  <cp:revision>25</cp:revision>
  <dcterms:created xsi:type="dcterms:W3CDTF">2021-06-28T20:37:29Z</dcterms:created>
  <dcterms:modified xsi:type="dcterms:W3CDTF">2021-08-04T21:52:05Z</dcterms:modified>
</cp:coreProperties>
</file>